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280" r:id="rId3"/>
    <p:sldId id="266" r:id="rId4"/>
    <p:sldId id="281" r:id="rId5"/>
    <p:sldId id="282" r:id="rId6"/>
    <p:sldId id="267" r:id="rId7"/>
    <p:sldId id="286" r:id="rId8"/>
    <p:sldId id="260" r:id="rId9"/>
    <p:sldId id="288" r:id="rId10"/>
    <p:sldId id="289" r:id="rId11"/>
    <p:sldId id="290" r:id="rId12"/>
    <p:sldId id="298" r:id="rId13"/>
    <p:sldId id="292" r:id="rId14"/>
    <p:sldId id="309" r:id="rId15"/>
    <p:sldId id="311" r:id="rId16"/>
    <p:sldId id="310" r:id="rId17"/>
    <p:sldId id="312" r:id="rId18"/>
    <p:sldId id="256" r:id="rId19"/>
    <p:sldId id="257" r:id="rId20"/>
    <p:sldId id="294" r:id="rId21"/>
    <p:sldId id="296" r:id="rId22"/>
    <p:sldId id="2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saba Jacob" initials="EJ" lastIdx="1" clrIdx="0">
    <p:extLst>
      <p:ext uri="{19B8F6BF-5375-455C-9EA6-DF929625EA0E}">
        <p15:presenceInfo xmlns:p15="http://schemas.microsoft.com/office/powerpoint/2012/main" userId="7f44f87d971c8d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C048"/>
    <a:srgbClr val="E9DBF5"/>
    <a:srgbClr val="E2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239E-F84D-412A-8326-75128B99A794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7D100-FC4B-4F9F-9C8D-8BF9CC862C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52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7D100-FC4B-4F9F-9C8D-8BF9CC862CE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091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7D100-FC4B-4F9F-9C8D-8BF9CC862CE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36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7D100-FC4B-4F9F-9C8D-8BF9CC862CE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19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7D100-FC4B-4F9F-9C8D-8BF9CC862CE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81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96F9-7DE8-61D0-F3C3-2568EABD8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44160-F911-24FC-14E2-1682AF62C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922111-79DD-F56F-83CA-5601BE1CC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0" y="54948"/>
            <a:ext cx="2939139" cy="975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7B6A7-6779-DC46-FADB-D11D3C5988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" t="-5216" r="49810" b="12485"/>
          <a:stretch/>
        </p:blipFill>
        <p:spPr>
          <a:xfrm>
            <a:off x="172720" y="136525"/>
            <a:ext cx="3126900" cy="453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63F5D4-7CFC-6D41-7D51-65E53344FB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7" r="3411"/>
          <a:stretch/>
        </p:blipFill>
        <p:spPr>
          <a:xfrm>
            <a:off x="9600383" y="136525"/>
            <a:ext cx="2307137" cy="544704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859E20F1-C469-E36B-ECA7-96DD20E5F6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58680" y="6389875"/>
            <a:ext cx="987900" cy="3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59151BC-246E-A8E4-B84C-0EB042F7F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2480" y="6391275"/>
            <a:ext cx="401320" cy="302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CCF6-8A9E-40D4-8089-1928ED884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18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B9A4-44A0-4D31-059F-0B6A4A31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4588"/>
          </a:xfrm>
        </p:spPr>
        <p:txBody>
          <a:bodyPr>
            <a:normAutofit/>
          </a:bodyPr>
          <a:lstStyle>
            <a:lvl1pPr>
              <a:defRPr sz="36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3BE0-AA85-D1FA-7617-F9C9BF165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60"/>
            <a:ext cx="10515600" cy="45516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3072979-1714-E145-89E8-EFF58EB20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58680" y="6389875"/>
            <a:ext cx="987900" cy="3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352788D-5B5B-DB31-431C-2D1B79881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2480" y="6391275"/>
            <a:ext cx="401320" cy="302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CCF6-8A9E-40D4-8089-1928ED8849EB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6C813B-3FA3-A5D6-65AF-8DC73C751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7" r="3411"/>
          <a:stretch/>
        </p:blipFill>
        <p:spPr>
          <a:xfrm>
            <a:off x="2093705" y="6454930"/>
            <a:ext cx="1240535" cy="292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A0997-396B-FC92-752D-0583F1D98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" t="-5216" r="49810" b="12485"/>
          <a:stretch/>
        </p:blipFill>
        <p:spPr>
          <a:xfrm>
            <a:off x="145711" y="6434610"/>
            <a:ext cx="1858535" cy="269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C7E57E-70FE-644B-2CDB-BF798BD00F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48" y="6247304"/>
            <a:ext cx="1617703" cy="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4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725D3-6186-2BFD-4776-DF3E5C29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A3F78-BA96-82D0-FB81-EF5A60585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8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5A6DF-7B11-7C28-CE03-58811A44F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/>
          <a:lstStyle/>
          <a:p>
            <a:fld id="{101EA185-DE97-481C-A561-AC031727836C}" type="datetime1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07-07-2025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87E55-AC39-202D-70F6-C5999F708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040CCF6-8A9E-40D4-8089-1928ED8849EB}" type="slidenum">
              <a:rPr lang="en-IN" smtClean="0"/>
              <a:t>1</a:t>
            </a:fld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BC45D8-8DFC-47A7-A533-F48B1C676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314" y="1396981"/>
            <a:ext cx="11353800" cy="1765019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AirSecureX: An AirDraw Authentication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4A6366C-EFDF-9CDE-A1DE-A55B2BDAA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2922" y="3559977"/>
            <a:ext cx="4474901" cy="2829898"/>
          </a:xfrm>
        </p:spPr>
        <p:txBody>
          <a:bodyPr>
            <a:noAutofit/>
          </a:bodyPr>
          <a:lstStyle/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ALBIN V JOHNSON</a:t>
            </a:r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ALBIN THOMAS</a:t>
            </a:r>
          </a:p>
          <a:p>
            <a:pPr algn="l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NANDHANA PUSHPAN</a:t>
            </a:r>
          </a:p>
          <a:p>
            <a:pPr algn="l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Application,</a:t>
            </a:r>
          </a:p>
          <a:p>
            <a:pPr algn="l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Saintgits College Of Engineering, Kottayam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3615435-E5A5-F19E-1B40-A2CAF084D040}"/>
              </a:ext>
            </a:extLst>
          </p:cNvPr>
          <p:cNvSpPr txBox="1">
            <a:spLocks/>
          </p:cNvSpPr>
          <p:nvPr/>
        </p:nvSpPr>
        <p:spPr>
          <a:xfrm>
            <a:off x="0" y="3823928"/>
            <a:ext cx="4474901" cy="16370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0FF4F74-60C7-C01E-FCAD-4C52A0CFF6AB}"/>
              </a:ext>
            </a:extLst>
          </p:cNvPr>
          <p:cNvSpPr txBox="1">
            <a:spLocks/>
          </p:cNvSpPr>
          <p:nvPr/>
        </p:nvSpPr>
        <p:spPr>
          <a:xfrm>
            <a:off x="838199" y="4603305"/>
            <a:ext cx="4986529" cy="122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ARYA R, AMRITHA PRIYA R</a:t>
            </a:r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Assistant professor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4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B5169A-5F2F-7C95-74F6-871F21D55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31520"/>
            <a:ext cx="11012424" cy="5427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27B37-112E-62E5-14C7-B74C7004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554"/>
            <a:ext cx="10515600" cy="850595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Swot analysis</a:t>
            </a:r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255D2-4AD2-2A5E-2A42-613CAD9973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199DD-CAE9-E615-3349-11BFC549A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10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ABDE5-86DA-4542-464E-0C1BC70804F9}"/>
              </a:ext>
            </a:extLst>
          </p:cNvPr>
          <p:cNvSpPr txBox="1"/>
          <p:nvPr/>
        </p:nvSpPr>
        <p:spPr>
          <a:xfrm>
            <a:off x="1016207" y="1411190"/>
            <a:ext cx="4333240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 security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Non-contact authentication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847B3-BAD9-CAB6-F8A8-E58CF15AB618}"/>
              </a:ext>
            </a:extLst>
          </p:cNvPr>
          <p:cNvSpPr txBox="1"/>
          <p:nvPr/>
        </p:nvSpPr>
        <p:spPr>
          <a:xfrm>
            <a:off x="7745671" y="1389026"/>
            <a:ext cx="501391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Expensive</a:t>
            </a:r>
          </a:p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Spoofing concerns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ABA63-CB1B-F0CA-9B2B-CA601B96F627}"/>
              </a:ext>
            </a:extLst>
          </p:cNvPr>
          <p:cNvSpPr txBox="1"/>
          <p:nvPr/>
        </p:nvSpPr>
        <p:spPr>
          <a:xfrm>
            <a:off x="1016207" y="4523728"/>
            <a:ext cx="564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Expansion into new markets</a:t>
            </a:r>
          </a:p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Versatile </a:t>
            </a:r>
          </a:p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Integration Potential</a:t>
            </a:r>
          </a:p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E694A-F66B-FEA1-F0B7-F673B741A176}"/>
              </a:ext>
            </a:extLst>
          </p:cNvPr>
          <p:cNvSpPr txBox="1"/>
          <p:nvPr/>
        </p:nvSpPr>
        <p:spPr>
          <a:xfrm>
            <a:off x="7648002" y="4676652"/>
            <a:ext cx="486178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Competing technologies</a:t>
            </a:r>
          </a:p>
          <a:p>
            <a:pPr marL="288608" indent="-288608" defTabSz="9235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Adaptability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EB887-57C6-99DB-FED8-F6D4B11ECA84}"/>
              </a:ext>
            </a:extLst>
          </p:cNvPr>
          <p:cNvSpPr txBox="1"/>
          <p:nvPr/>
        </p:nvSpPr>
        <p:spPr>
          <a:xfrm>
            <a:off x="1311133" y="751436"/>
            <a:ext cx="1656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C0F940-F35C-82A1-0C27-A3DE5B8D02E2}"/>
              </a:ext>
            </a:extLst>
          </p:cNvPr>
          <p:cNvSpPr txBox="1"/>
          <p:nvPr/>
        </p:nvSpPr>
        <p:spPr>
          <a:xfrm>
            <a:off x="9533118" y="751436"/>
            <a:ext cx="1998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140029-7210-419A-B7CE-1E97E1355F82}"/>
              </a:ext>
            </a:extLst>
          </p:cNvPr>
          <p:cNvSpPr txBox="1"/>
          <p:nvPr/>
        </p:nvSpPr>
        <p:spPr>
          <a:xfrm>
            <a:off x="1311133" y="3681005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F71FA-3DF3-45BE-32B4-87A61DF7E17E}"/>
              </a:ext>
            </a:extLst>
          </p:cNvPr>
          <p:cNvSpPr txBox="1"/>
          <p:nvPr/>
        </p:nvSpPr>
        <p:spPr>
          <a:xfrm>
            <a:off x="9845447" y="3701637"/>
            <a:ext cx="137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12398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D1-FA73-B938-78D0-7E01B0EC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32" y="553261"/>
            <a:ext cx="4529328" cy="696322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in market  </a:t>
            </a:r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92408-2336-B1B1-B243-30BCCB9205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5085C-FE55-EEA7-BD92-DC7C0BC3E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11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F350D-3438-9663-A9EF-A5AD29D9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13" y="1685724"/>
            <a:ext cx="8131048" cy="348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74679-70D7-51F4-DC37-11A588194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111" y="2057400"/>
            <a:ext cx="808855" cy="612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9E92BC-CBBA-C05C-80EC-7935D6271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4" t="20011" r="23600" b="20010"/>
          <a:stretch/>
        </p:blipFill>
        <p:spPr>
          <a:xfrm flipH="1">
            <a:off x="2388974" y="2011681"/>
            <a:ext cx="702555" cy="75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5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8501F-2E1D-CC72-D976-6036A8B37C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ABE01-0641-5378-C65F-3A2F2E227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12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FC20E-CDD6-3757-6BCD-540D9DE5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033">
            <a:off x="893290" y="1846169"/>
            <a:ext cx="10066436" cy="3502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76D72-7D07-099D-4F41-B4D118E93181}"/>
              </a:ext>
            </a:extLst>
          </p:cNvPr>
          <p:cNvSpPr txBox="1"/>
          <p:nvPr/>
        </p:nvSpPr>
        <p:spPr>
          <a:xfrm>
            <a:off x="796431" y="423932"/>
            <a:ext cx="360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analysis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F3F15-C6BF-C24A-C2A2-A19D481916DC}"/>
              </a:ext>
            </a:extLst>
          </p:cNvPr>
          <p:cNvSpPr txBox="1"/>
          <p:nvPr/>
        </p:nvSpPr>
        <p:spPr>
          <a:xfrm>
            <a:off x="7706272" y="1866076"/>
            <a:ext cx="1840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</a:t>
            </a:r>
          </a:p>
          <a:p>
            <a:pPr algn="ctr"/>
            <a:r>
              <a:rPr lang="en-US" sz="280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68F71-8E1D-AA8A-0787-C735723D522A}"/>
              </a:ext>
            </a:extLst>
          </p:cNvPr>
          <p:cNvSpPr txBox="1"/>
          <p:nvPr/>
        </p:nvSpPr>
        <p:spPr>
          <a:xfrm>
            <a:off x="645525" y="2652380"/>
            <a:ext cx="3240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Fingerprint &amp; </a:t>
            </a:r>
          </a:p>
          <a:p>
            <a:pPr algn="ctr"/>
            <a:r>
              <a:rPr lang="en-US" sz="280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C0670-3F2D-B442-D221-FE8D24B1E67F}"/>
              </a:ext>
            </a:extLst>
          </p:cNvPr>
          <p:cNvSpPr txBox="1"/>
          <p:nvPr/>
        </p:nvSpPr>
        <p:spPr>
          <a:xfrm>
            <a:off x="4291600" y="4237027"/>
            <a:ext cx="2882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ouchless </a:t>
            </a:r>
          </a:p>
          <a:p>
            <a:pPr algn="ctr"/>
            <a:r>
              <a:rPr lang="en-US" sz="280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90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3CB6A8-B364-467D-F74C-CB2463D5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0" y="1448925"/>
            <a:ext cx="8230108" cy="3796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BF3FFD-1816-018B-9273-4BDB965F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346822"/>
            <a:ext cx="10275184" cy="1231106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scalability</a:t>
            </a:r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F0094-78D9-9170-36BC-13770AAC82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A8190-7017-7DAE-2EFF-F6637BD21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13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9F88A-CA1C-165B-B44F-9837BC8A20C2}"/>
              </a:ext>
            </a:extLst>
          </p:cNvPr>
          <p:cNvSpPr txBox="1"/>
          <p:nvPr/>
        </p:nvSpPr>
        <p:spPr>
          <a:xfrm>
            <a:off x="4780025" y="2010778"/>
            <a:ext cx="3150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480DC-3F7E-C5E2-BDAE-88CF3E2FAECA}"/>
              </a:ext>
            </a:extLst>
          </p:cNvPr>
          <p:cNvSpPr txBox="1"/>
          <p:nvPr/>
        </p:nvSpPr>
        <p:spPr>
          <a:xfrm>
            <a:off x="5755046" y="3197051"/>
            <a:ext cx="267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FBF26-B539-356B-172F-6B294D69EB0E}"/>
              </a:ext>
            </a:extLst>
          </p:cNvPr>
          <p:cNvSpPr txBox="1"/>
          <p:nvPr/>
        </p:nvSpPr>
        <p:spPr>
          <a:xfrm>
            <a:off x="7092906" y="4383324"/>
            <a:ext cx="197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28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352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36EB1-1C7B-39F7-8B22-3997B0ECED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A087A-1A17-F034-BF1F-62A73E5A8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14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6E9FD2-D7E5-987B-E4D9-F10C5B67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661987"/>
            <a:ext cx="10134600" cy="553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E57524-54FB-BE40-46EB-30978D526515}"/>
              </a:ext>
            </a:extLst>
          </p:cNvPr>
          <p:cNvSpPr txBox="1"/>
          <p:nvPr/>
        </p:nvSpPr>
        <p:spPr>
          <a:xfrm>
            <a:off x="2414016" y="8412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1CEA8-56A8-90A3-C6B9-89AF53E77C6D}"/>
              </a:ext>
            </a:extLst>
          </p:cNvPr>
          <p:cNvSpPr txBox="1"/>
          <p:nvPr/>
        </p:nvSpPr>
        <p:spPr>
          <a:xfrm>
            <a:off x="5769628" y="8412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EED8F-DD3F-713C-21E0-3B14493814A1}"/>
              </a:ext>
            </a:extLst>
          </p:cNvPr>
          <p:cNvSpPr txBox="1"/>
          <p:nvPr/>
        </p:nvSpPr>
        <p:spPr>
          <a:xfrm>
            <a:off x="8817356" y="85039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2024 - 2025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D4028-3FE0-B253-52EB-49C1A4B03E41}"/>
              </a:ext>
            </a:extLst>
          </p:cNvPr>
          <p:cNvSpPr txBox="1"/>
          <p:nvPr/>
        </p:nvSpPr>
        <p:spPr>
          <a:xfrm>
            <a:off x="2569464" y="18257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784B51-C168-3289-3FE2-C81CE37395D1}"/>
              </a:ext>
            </a:extLst>
          </p:cNvPr>
          <p:cNvSpPr txBox="1"/>
          <p:nvPr/>
        </p:nvSpPr>
        <p:spPr>
          <a:xfrm>
            <a:off x="5945958" y="18257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581E1-0984-C702-D695-B67E484CF299}"/>
              </a:ext>
            </a:extLst>
          </p:cNvPr>
          <p:cNvSpPr txBox="1"/>
          <p:nvPr/>
        </p:nvSpPr>
        <p:spPr>
          <a:xfrm>
            <a:off x="9335781" y="18257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8385A-E1DD-69B3-5CAD-068EF83EDFF8}"/>
              </a:ext>
            </a:extLst>
          </p:cNvPr>
          <p:cNvSpPr txBox="1"/>
          <p:nvPr/>
        </p:nvSpPr>
        <p:spPr>
          <a:xfrm>
            <a:off x="1416555" y="298399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D222B4-2867-56A2-3121-F48E2906195C}"/>
              </a:ext>
            </a:extLst>
          </p:cNvPr>
          <p:cNvSpPr txBox="1"/>
          <p:nvPr/>
        </p:nvSpPr>
        <p:spPr>
          <a:xfrm>
            <a:off x="3406899" y="298399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F91C1-9E29-BE30-9F8D-0FED1D4B917C}"/>
              </a:ext>
            </a:extLst>
          </p:cNvPr>
          <p:cNvSpPr txBox="1"/>
          <p:nvPr/>
        </p:nvSpPr>
        <p:spPr>
          <a:xfrm>
            <a:off x="4802883" y="298399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AE0F5-6A91-F083-C427-C507AC63DD42}"/>
              </a:ext>
            </a:extLst>
          </p:cNvPr>
          <p:cNvSpPr txBox="1"/>
          <p:nvPr/>
        </p:nvSpPr>
        <p:spPr>
          <a:xfrm>
            <a:off x="6811515" y="298399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D7ED85-B9CB-AAB5-681C-1FE336F2C10E}"/>
              </a:ext>
            </a:extLst>
          </p:cNvPr>
          <p:cNvSpPr txBox="1"/>
          <p:nvPr/>
        </p:nvSpPr>
        <p:spPr>
          <a:xfrm>
            <a:off x="8189211" y="298399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0B1D21-F414-73F5-24E9-20913140DE45}"/>
              </a:ext>
            </a:extLst>
          </p:cNvPr>
          <p:cNvSpPr txBox="1"/>
          <p:nvPr/>
        </p:nvSpPr>
        <p:spPr>
          <a:xfrm>
            <a:off x="1306757" y="4110048"/>
            <a:ext cx="282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Preparation and Interface Development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431D2-59F9-907C-28E5-5FEB1EAC2330}"/>
              </a:ext>
            </a:extLst>
          </p:cNvPr>
          <p:cNvSpPr txBox="1"/>
          <p:nvPr/>
        </p:nvSpPr>
        <p:spPr>
          <a:xfrm>
            <a:off x="4680771" y="4110047"/>
            <a:ext cx="282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Functionality and Security Implementation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B1B655-3E98-6BAE-E101-BBCD9525DCB1}"/>
              </a:ext>
            </a:extLst>
          </p:cNvPr>
          <p:cNvSpPr txBox="1"/>
          <p:nvPr/>
        </p:nvSpPr>
        <p:spPr>
          <a:xfrm>
            <a:off x="8054785" y="4110046"/>
            <a:ext cx="282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Optimization and Finishing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00BD6-C4AC-D848-AF95-4E50C89D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28" y="5358384"/>
            <a:ext cx="10809720" cy="837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39867-9DD4-2EAC-D0E7-428CC93E0A47}"/>
              </a:ext>
            </a:extLst>
          </p:cNvPr>
          <p:cNvSpPr txBox="1"/>
          <p:nvPr/>
        </p:nvSpPr>
        <p:spPr>
          <a:xfrm>
            <a:off x="5486621" y="28498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77A23-4F2D-AA1A-D5E8-A29E07A8D4ED}"/>
              </a:ext>
            </a:extLst>
          </p:cNvPr>
          <p:cNvSpPr txBox="1"/>
          <p:nvPr/>
        </p:nvSpPr>
        <p:spPr>
          <a:xfrm>
            <a:off x="10175839" y="298399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</a:p>
        </p:txBody>
      </p:sp>
    </p:spTree>
    <p:extLst>
      <p:ext uri="{BB962C8B-B14F-4D97-AF65-F5344CB8AC3E}">
        <p14:creationId xmlns:p14="http://schemas.microsoft.com/office/powerpoint/2010/main" val="122602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F101C-0F47-80B9-9D21-5CCBDFEB05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90037-00B4-614C-121C-CD203A701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15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26941-A655-FE30-E8D3-8AAA80ACEE9F}"/>
              </a:ext>
            </a:extLst>
          </p:cNvPr>
          <p:cNvSpPr txBox="1"/>
          <p:nvPr/>
        </p:nvSpPr>
        <p:spPr>
          <a:xfrm>
            <a:off x="1644719" y="314719"/>
            <a:ext cx="91542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1: System Preparation and Interface Development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(August-September)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90981A-222B-0906-CEFA-BA8F63A584F4}"/>
              </a:ext>
            </a:extLst>
          </p:cNvPr>
          <p:cNvGrpSpPr/>
          <p:nvPr/>
        </p:nvGrpSpPr>
        <p:grpSpPr>
          <a:xfrm>
            <a:off x="2006884" y="1043476"/>
            <a:ext cx="8055387" cy="5203292"/>
            <a:chOff x="2006884" y="1043476"/>
            <a:chExt cx="8055387" cy="5203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60D053-987D-2F91-4FB8-F9DF8689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0" t="5878" r="6687" b="3747"/>
            <a:stretch/>
          </p:blipFill>
          <p:spPr>
            <a:xfrm>
              <a:off x="2006884" y="1043476"/>
              <a:ext cx="7936223" cy="52032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3A602A-7746-43FD-4356-31EA549CEAF6}"/>
                </a:ext>
              </a:extLst>
            </p:cNvPr>
            <p:cNvSpPr txBox="1"/>
            <p:nvPr/>
          </p:nvSpPr>
          <p:spPr>
            <a:xfrm>
              <a:off x="3350624" y="1111443"/>
              <a:ext cx="57424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Hardware Selection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Identify and procure suitable depth-sensing cameras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Ensure compatibility with selected hardware interfaces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1D5C0-D980-A14A-0574-B64A8A569EE1}"/>
                </a:ext>
              </a:extLst>
            </p:cNvPr>
            <p:cNvSpPr txBox="1"/>
            <p:nvPr/>
          </p:nvSpPr>
          <p:spPr>
            <a:xfrm>
              <a:off x="3350624" y="2365241"/>
              <a:ext cx="65196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Software Framework Setup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Set up the development environment for software &amp; firmware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Choose appropriate development tools and platforms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202AD6-D7DA-7860-0445-D8853112150B}"/>
                </a:ext>
              </a:extLst>
            </p:cNvPr>
            <p:cNvSpPr txBox="1"/>
            <p:nvPr/>
          </p:nvSpPr>
          <p:spPr>
            <a:xfrm>
              <a:off x="3350624" y="3746741"/>
              <a:ext cx="56144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Interface Design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• Design wireframes and prototypes for the user interface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• Develop the initial version of the user interface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F39550-0BDE-68B1-98DE-617B58A99502}"/>
                </a:ext>
              </a:extLst>
            </p:cNvPr>
            <p:cNvSpPr txBox="1"/>
            <p:nvPr/>
          </p:nvSpPr>
          <p:spPr>
            <a:xfrm>
              <a:off x="3350624" y="5128241"/>
              <a:ext cx="67116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Integration of Motion Capture Sensors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Integrate selected depth-sensing cameras into the system.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Implement initial software to capture &amp; visualize 3D motion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3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F101C-0F47-80B9-9D21-5CCBDFEB05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90037-00B4-614C-121C-CD203A701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16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26941-A655-FE30-E8D3-8AAA80ACEE9F}"/>
              </a:ext>
            </a:extLst>
          </p:cNvPr>
          <p:cNvSpPr txBox="1"/>
          <p:nvPr/>
        </p:nvSpPr>
        <p:spPr>
          <a:xfrm>
            <a:off x="1499616" y="332019"/>
            <a:ext cx="9281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2: Core Functionality and Security Implementation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(October-November)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B98EF-FB86-0BBE-CF59-4E3563B3CD9A}"/>
              </a:ext>
            </a:extLst>
          </p:cNvPr>
          <p:cNvGrpSpPr/>
          <p:nvPr/>
        </p:nvGrpSpPr>
        <p:grpSpPr>
          <a:xfrm>
            <a:off x="2089180" y="935694"/>
            <a:ext cx="9047392" cy="5300514"/>
            <a:chOff x="2089180" y="935694"/>
            <a:chExt cx="9047392" cy="53005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2C5978-334E-DDD1-0031-1202F65A003E}"/>
                </a:ext>
              </a:extLst>
            </p:cNvPr>
            <p:cNvGrpSpPr/>
            <p:nvPr/>
          </p:nvGrpSpPr>
          <p:grpSpPr>
            <a:xfrm>
              <a:off x="2089180" y="935694"/>
              <a:ext cx="9047392" cy="5300514"/>
              <a:chOff x="2107468" y="935694"/>
              <a:chExt cx="9047392" cy="530051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360D053-987D-2F91-4FB8-F9DF868942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0" t="5878" r="6687" b="4854"/>
              <a:stretch/>
            </p:blipFill>
            <p:spPr>
              <a:xfrm>
                <a:off x="2107468" y="960876"/>
                <a:ext cx="7936223" cy="5275332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CF69F79-3C2B-4F4C-BF98-0D4E5A76870D}"/>
                  </a:ext>
                </a:extLst>
              </p:cNvPr>
              <p:cNvGrpSpPr/>
              <p:nvPr/>
            </p:nvGrpSpPr>
            <p:grpSpPr>
              <a:xfrm>
                <a:off x="3218638" y="935694"/>
                <a:ext cx="7936222" cy="3947029"/>
                <a:chOff x="3218638" y="935694"/>
                <a:chExt cx="7936222" cy="3947029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3A602A-7746-43FD-4356-31EA549CEAF6}"/>
                    </a:ext>
                  </a:extLst>
                </p:cNvPr>
                <p:cNvSpPr txBox="1"/>
                <p:nvPr/>
              </p:nvSpPr>
              <p:spPr>
                <a:xfrm>
                  <a:off x="3218638" y="935694"/>
                  <a:ext cx="758042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Motion Pattern Recognition Development</a:t>
                  </a:r>
                </a:p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• Develop algorithms for capturing and analyzing 3D motion patterns</a:t>
                  </a:r>
                </a:p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• Implement real-time processing of motion data to extract unique</a:t>
                  </a:r>
                </a:p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features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61D5C0-D980-A14A-0574-B64A8A569EE1}"/>
                    </a:ext>
                  </a:extLst>
                </p:cNvPr>
                <p:cNvSpPr txBox="1"/>
                <p:nvPr/>
              </p:nvSpPr>
              <p:spPr>
                <a:xfrm>
                  <a:off x="3218638" y="2316531"/>
                  <a:ext cx="793622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Template Matching and Authentication</a:t>
                  </a:r>
                </a:p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• Create a database for storing user-specific motion</a:t>
                  </a:r>
                </a:p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• Implement template matching algorithms to compare captured </a:t>
                  </a:r>
                </a:p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patterns with stored templates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202AD6-D7DA-7860-0445-D8853112150B}"/>
                    </a:ext>
                  </a:extLst>
                </p:cNvPr>
                <p:cNvSpPr txBox="1"/>
                <p:nvPr/>
              </p:nvSpPr>
              <p:spPr>
                <a:xfrm>
                  <a:off x="3268346" y="3682394"/>
                  <a:ext cx="698512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Application Development</a:t>
                  </a:r>
                </a:p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• Develop the application that will run on smartphones</a:t>
                  </a:r>
                </a:p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• Integrate the motion capture and data processing modules with the</a:t>
                  </a:r>
                </a:p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application</a:t>
                  </a:r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8CCA92-A9BC-C06B-C3BC-AF5D5441E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7490" y="963746"/>
              <a:ext cx="6620799" cy="19052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2098976-7FBF-8AA3-79C1-5F880498D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531" y="789735"/>
            <a:ext cx="304843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FE89C5-040A-EC94-FA34-79E25BCAF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084" y="5013142"/>
            <a:ext cx="8554289" cy="12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F101C-0F47-80B9-9D21-5CCBDFEB05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90037-00B4-614C-121C-CD203A701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17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26941-A655-FE30-E8D3-8AAA80ACEE9F}"/>
              </a:ext>
            </a:extLst>
          </p:cNvPr>
          <p:cNvSpPr txBox="1"/>
          <p:nvPr/>
        </p:nvSpPr>
        <p:spPr>
          <a:xfrm>
            <a:off x="2177920" y="317858"/>
            <a:ext cx="8595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Optimization and Deployment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(December-February)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B102A6-6CAB-07FA-EE28-845ADD28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57" y="834366"/>
            <a:ext cx="95263" cy="342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DA7945-8FE8-50B1-D86C-14A44CC2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531" y="904470"/>
            <a:ext cx="1186243" cy="2179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3EC07F-AA7B-2B70-D179-E2402D0DB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398" y="965706"/>
            <a:ext cx="1140465" cy="15674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AAA4288-9A08-8FBC-CCB9-0F0D71126633}"/>
              </a:ext>
            </a:extLst>
          </p:cNvPr>
          <p:cNvGrpSpPr/>
          <p:nvPr/>
        </p:nvGrpSpPr>
        <p:grpSpPr>
          <a:xfrm>
            <a:off x="2014826" y="904470"/>
            <a:ext cx="9085989" cy="4622424"/>
            <a:chOff x="2180620" y="950080"/>
            <a:chExt cx="8572724" cy="43407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60D053-987D-2F91-4FB8-F9DF8689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0" t="5878" r="6687" b="26865"/>
            <a:stretch/>
          </p:blipFill>
          <p:spPr>
            <a:xfrm>
              <a:off x="2180620" y="1005840"/>
              <a:ext cx="7936223" cy="422987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3A602A-7746-43FD-4356-31EA549CEAF6}"/>
                </a:ext>
              </a:extLst>
            </p:cNvPr>
            <p:cNvSpPr txBox="1"/>
            <p:nvPr/>
          </p:nvSpPr>
          <p:spPr>
            <a:xfrm>
              <a:off x="3383230" y="950080"/>
              <a:ext cx="73701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Performance Optimization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Optimize algorithms for efficiency and speed.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Enhance system performance to ensure real-time processing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capabilities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1D5C0-D980-A14A-0574-B64A8A569EE1}"/>
                </a:ext>
              </a:extLst>
            </p:cNvPr>
            <p:cNvSpPr txBox="1"/>
            <p:nvPr/>
          </p:nvSpPr>
          <p:spPr>
            <a:xfrm>
              <a:off x="3383230" y="2450876"/>
              <a:ext cx="65196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User Experience Improvements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Conduct user experience testing and gather feedback.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• Implement improvements based on user feedback to enhance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ease of use and acceptance rates.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202AD6-D7DA-7860-0445-D8853112150B}"/>
                </a:ext>
              </a:extLst>
            </p:cNvPr>
            <p:cNvSpPr txBox="1"/>
            <p:nvPr/>
          </p:nvSpPr>
          <p:spPr>
            <a:xfrm>
              <a:off x="3465526" y="3903511"/>
              <a:ext cx="6955376" cy="138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Launch</a:t>
              </a:r>
              <a:endPara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Conduct final testing to ensure all components are working seamlessly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the successful implementation and testing, launch the system officially.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6F39550-0BDE-68B1-98DE-617B58A99502}"/>
              </a:ext>
            </a:extLst>
          </p:cNvPr>
          <p:cNvSpPr txBox="1"/>
          <p:nvPr/>
        </p:nvSpPr>
        <p:spPr>
          <a:xfrm>
            <a:off x="3465526" y="5073148"/>
            <a:ext cx="671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1C3D2-C788-4A13-231A-F4C499318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950" y="950080"/>
            <a:ext cx="8021169" cy="19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483ED2-EEED-7A1D-B8D7-3D2A85830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40" y="973794"/>
            <a:ext cx="1140465" cy="1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E37B0B-0ED0-7D66-3002-A8B739A9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813817"/>
            <a:ext cx="11064240" cy="5482130"/>
          </a:xfrm>
        </p:spPr>
        <p:txBody>
          <a:bodyPr/>
          <a:lstStyle/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Registration System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Workflow Overview </a:t>
            </a: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Leap Motion Setup and Gesture Capture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and Augmentation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 Model Building and Training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Calculation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for Gesture Registration </a:t>
            </a: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06200-7F09-9D42-0DBA-34DAC0C0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5947"/>
            <a:ext cx="1018364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6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D0F9-7304-80CD-248D-5CADA92A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461CD5-5BAB-09A9-DC10-6414063E1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813817"/>
            <a:ext cx="11064240" cy="548213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Unlock System 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Workflow Overview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Initialization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Protected Application (Process Watchdog)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Prompt and Gesture Capture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Verification using Autoencoders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D4C4BC-B78E-A5EE-7CD8-04498E14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5947"/>
            <a:ext cx="1018364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645D-36EA-742D-3746-28FCAEF3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608"/>
            <a:ext cx="10515600" cy="78638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7C8A-949B-9678-3C78-B577BC3E2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992"/>
            <a:ext cx="10515600" cy="50657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Design And Architecture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Output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Viability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Budget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Milestones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0B663-E76B-1B79-8A20-3DC0F1A862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4D7EA-B8C1-600A-A7BD-A98885224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230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person's face&#10;&#10;Description automatically generated">
            <a:extLst>
              <a:ext uri="{FF2B5EF4-FFF2-40B4-BE49-F238E27FC236}">
                <a16:creationId xmlns:a16="http://schemas.microsoft.com/office/drawing/2014/main" id="{5A1ADDFF-6A2A-D3DB-DC4C-1DFA28B87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1289304"/>
            <a:ext cx="4517136" cy="392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C2169-5C32-0FB4-70CC-CB8A17BC7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672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C49467-B942-44C5-9464-B269BC99AC81}" type="datetime1">
              <a:rPr lang="en-IN" smtClean="0"/>
              <a:pPr>
                <a:spcAft>
                  <a:spcPts val="600"/>
                </a:spcAft>
              </a:pPr>
              <a:t>07-07-2025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309C-9A1A-FE5B-DF8B-5B430AF5E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040CCF6-8A9E-40D4-8089-1928ED8849EB}" type="slidenum">
              <a:rPr lang="en-IN" smtClean="0"/>
              <a:pPr>
                <a:spcAft>
                  <a:spcPts val="600"/>
                </a:spcAft>
              </a:pPr>
              <a:t>20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B6EC7-FE24-4D71-799B-568A3FD653AA}"/>
              </a:ext>
            </a:extLst>
          </p:cNvPr>
          <p:cNvSpPr txBox="1"/>
          <p:nvPr/>
        </p:nvSpPr>
        <p:spPr>
          <a:xfrm>
            <a:off x="435864" y="167639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5E6C14-5E00-0D09-70BE-A301787DB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1106120"/>
            <a:ext cx="7080504" cy="464576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Motion Patterns: Utilizes 3D motion patterns for user identification.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Enhancement: Offers increased security compared to traditional methods.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Convenience: Provides a convenient alternative to conventional authentication processes.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Gestures Analysis: Analyzes unique gestures and movements during the creation of 3D figures for accurate user identification.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Flexibility: Can be deployed either as a standalone device or integrated into mobile phones.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Development: Requires extensive research, experimentation, and user testing to develop accurate algorithms and ensure usability and effectiveness.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Revolutionary Potential: Holds the potential to revolutionize device unlocking through the introduction of a secure authentication method.</a:t>
            </a:r>
          </a:p>
        </p:txBody>
      </p:sp>
    </p:spTree>
    <p:extLst>
      <p:ext uri="{BB962C8B-B14F-4D97-AF65-F5344CB8AC3E}">
        <p14:creationId xmlns:p14="http://schemas.microsoft.com/office/powerpoint/2010/main" val="296337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3F89-9AEC-BE7B-B612-E90EF0FFDB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4E2D2-5654-1471-AA36-106010AA2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21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A25D4-C6F9-F2BC-3D5B-80F4DD1E3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6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22BF4-2FF1-1DC1-8B86-66526E0419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0966D-C3F6-D0FA-EEED-DD5234E9C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22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DAA0E6-9F24-500C-6169-B80E254A0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" y="19476"/>
            <a:ext cx="12126984" cy="6819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CDFD0D-E475-49B8-1575-040B54CFFF21}"/>
              </a:ext>
            </a:extLst>
          </p:cNvPr>
          <p:cNvSpPr txBox="1"/>
          <p:nvPr/>
        </p:nvSpPr>
        <p:spPr>
          <a:xfrm>
            <a:off x="7174989" y="2935674"/>
            <a:ext cx="4231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143512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E102C4-F56D-AF8F-EED7-F0C4F625A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t="2345" r="1150" b="4690"/>
          <a:stretch/>
        </p:blipFill>
        <p:spPr>
          <a:xfrm>
            <a:off x="1481328" y="1051561"/>
            <a:ext cx="10360152" cy="5029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BEF85-0294-8A88-530E-0D5A9C63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64556"/>
            <a:ext cx="10869168" cy="77130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0FEF8-F875-42B3-0B91-C14185C11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/>
          <a:lstStyle/>
          <a:p>
            <a:fld id="{3EFC1DD4-9F22-4911-9522-7D7FA4CCF154}" type="datetime1">
              <a:rPr lang="en-IN" smtClean="0"/>
              <a:t>07-07-2025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945F0-9797-A029-B01F-41410BE39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040CCF6-8A9E-40D4-8089-1928ED8849EB}" type="slidenum">
              <a:rPr lang="en-IN" smtClean="0"/>
              <a:t>3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44CC9-3465-4CA7-D8C3-CBC97B5C87B2}"/>
              </a:ext>
            </a:extLst>
          </p:cNvPr>
          <p:cNvSpPr txBox="1"/>
          <p:nvPr/>
        </p:nvSpPr>
        <p:spPr>
          <a:xfrm>
            <a:off x="1580558" y="1311223"/>
            <a:ext cx="81707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b="1" i="0" u="none" strike="noStrike" baseline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iometric authentication system using 3D figures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5E67E-4DBB-D15D-C474-29B2378C75A0}"/>
              </a:ext>
            </a:extLst>
          </p:cNvPr>
          <p:cNvSpPr txBox="1"/>
          <p:nvPr/>
        </p:nvSpPr>
        <p:spPr>
          <a:xfrm>
            <a:off x="1580558" y="2657583"/>
            <a:ext cx="101371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i="0" u="none" strike="noStrike" baseline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Convenient and user-friendly approach of unlocking a system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8BF23-AFDA-F28D-1D19-6A1BB7D50E03}"/>
              </a:ext>
            </a:extLst>
          </p:cNvPr>
          <p:cNvSpPr txBox="1"/>
          <p:nvPr/>
        </p:nvSpPr>
        <p:spPr>
          <a:xfrm>
            <a:off x="1568737" y="3971332"/>
            <a:ext cx="6191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i="0" u="none" strike="noStrike" baseline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as a standalone device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B3E8B-F030-CE51-A96A-37CA0B082DAE}"/>
              </a:ext>
            </a:extLst>
          </p:cNvPr>
          <p:cNvSpPr txBox="1"/>
          <p:nvPr/>
        </p:nvSpPr>
        <p:spPr>
          <a:xfrm>
            <a:off x="1574250" y="4731944"/>
            <a:ext cx="6009979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sz="2800" b="1" i="0" u="none" strike="noStrike" baseline="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sz="2800" b="1" i="0" u="none" strike="noStrike" baseline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aintaining a high level of security</a:t>
            </a:r>
          </a:p>
          <a:p>
            <a:endParaRPr lang="en-US" sz="28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8D7E4-729F-B2DE-DC14-53B80FA0D8EC}"/>
              </a:ext>
            </a:extLst>
          </p:cNvPr>
          <p:cNvSpPr txBox="1"/>
          <p:nvPr/>
        </p:nvSpPr>
        <p:spPr>
          <a:xfrm>
            <a:off x="638848" y="129625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51B35-57DA-1AC0-DE34-5B7A8741D631}"/>
              </a:ext>
            </a:extLst>
          </p:cNvPr>
          <p:cNvSpPr txBox="1"/>
          <p:nvPr/>
        </p:nvSpPr>
        <p:spPr>
          <a:xfrm>
            <a:off x="638848" y="2611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998C77-03CF-DACC-EDF7-28341F93BE27}"/>
              </a:ext>
            </a:extLst>
          </p:cNvPr>
          <p:cNvSpPr txBox="1"/>
          <p:nvPr/>
        </p:nvSpPr>
        <p:spPr>
          <a:xfrm>
            <a:off x="638848" y="397133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F11430-D7AE-CF0E-A37D-1E68508BFDD7}"/>
              </a:ext>
            </a:extLst>
          </p:cNvPr>
          <p:cNvSpPr txBox="1"/>
          <p:nvPr/>
        </p:nvSpPr>
        <p:spPr>
          <a:xfrm>
            <a:off x="643537" y="52490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7138DE-2D2C-4A73-C978-469B215A0F64}"/>
              </a:ext>
            </a:extLst>
          </p:cNvPr>
          <p:cNvCxnSpPr/>
          <p:nvPr/>
        </p:nvCxnSpPr>
        <p:spPr>
          <a:xfrm>
            <a:off x="484632" y="2256186"/>
            <a:ext cx="99486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72FEF1-D103-35BF-09BC-C89B4C77AD77}"/>
              </a:ext>
            </a:extLst>
          </p:cNvPr>
          <p:cNvCxnSpPr/>
          <p:nvPr/>
        </p:nvCxnSpPr>
        <p:spPr>
          <a:xfrm>
            <a:off x="484632" y="3542443"/>
            <a:ext cx="99486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DAD7DA-A164-368C-CC43-E35B007E8B1B}"/>
              </a:ext>
            </a:extLst>
          </p:cNvPr>
          <p:cNvCxnSpPr/>
          <p:nvPr/>
        </p:nvCxnSpPr>
        <p:spPr>
          <a:xfrm>
            <a:off x="484632" y="4859178"/>
            <a:ext cx="99486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69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8A5E642D-A978-48B7-A189-C5EAA4B6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7" y="420624"/>
            <a:ext cx="11543192" cy="59692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7C4B7-EA1D-9846-4EA4-20518B7A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28" y="135612"/>
            <a:ext cx="10515600" cy="825613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Customers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AB833-3462-8F44-836A-5893F25860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A2AD6-38AC-F415-3D8D-A84DC3E46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4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EE1E7-8117-F3A6-1B3F-845E13976E2F}"/>
              </a:ext>
            </a:extLst>
          </p:cNvPr>
          <p:cNvSpPr txBox="1"/>
          <p:nvPr/>
        </p:nvSpPr>
        <p:spPr>
          <a:xfrm>
            <a:off x="6412720" y="4171435"/>
            <a:ext cx="2752735" cy="954107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Banking Sector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72286-D2B1-074D-9427-505ABB979F4C}"/>
              </a:ext>
            </a:extLst>
          </p:cNvPr>
          <p:cNvSpPr txBox="1"/>
          <p:nvPr/>
        </p:nvSpPr>
        <p:spPr>
          <a:xfrm>
            <a:off x="6820487" y="2261516"/>
            <a:ext cx="3203121" cy="52322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en-US" sz="280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en-US" sz="2800" dirty="0">
              <a:ln w="10160">
                <a:solidFill>
                  <a:schemeClr val="accent5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7B79F-D1A0-1A48-1B8D-48679A5C6469}"/>
              </a:ext>
            </a:extLst>
          </p:cNvPr>
          <p:cNvSpPr txBox="1"/>
          <p:nvPr/>
        </p:nvSpPr>
        <p:spPr>
          <a:xfrm>
            <a:off x="6412720" y="400936"/>
            <a:ext cx="3020250" cy="954107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91440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Sector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0E1C4-316A-AA2C-A073-858AB6A0740B}"/>
              </a:ext>
            </a:extLst>
          </p:cNvPr>
          <p:cNvSpPr txBox="1"/>
          <p:nvPr/>
        </p:nvSpPr>
        <p:spPr>
          <a:xfrm>
            <a:off x="6902783" y="886228"/>
            <a:ext cx="4828540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 in Restricted Areas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Touchless Authentication for Hygiene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Patient Privacy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BD613-F77B-EEC8-B929-EDE358F1C43A}"/>
              </a:ext>
            </a:extLst>
          </p:cNvPr>
          <p:cNvSpPr txBox="1"/>
          <p:nvPr/>
        </p:nvSpPr>
        <p:spPr>
          <a:xfrm>
            <a:off x="6902783" y="2786185"/>
            <a:ext cx="511023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 &amp; Fraud Prevention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Security &amp; Identity Management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AB63D2-2B71-C39F-B881-2EEBEE61C456}"/>
              </a:ext>
            </a:extLst>
          </p:cNvPr>
          <p:cNvSpPr txBox="1"/>
          <p:nvPr/>
        </p:nvSpPr>
        <p:spPr>
          <a:xfrm>
            <a:off x="6090748" y="5201785"/>
            <a:ext cx="5412403" cy="40011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Fraud Prevention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84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0356A8-32D6-84A6-0E56-813E2F208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5565" r="4813" b="5366"/>
          <a:stretch/>
        </p:blipFill>
        <p:spPr>
          <a:xfrm>
            <a:off x="2276856" y="365126"/>
            <a:ext cx="7799832" cy="58436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89679-0E0F-D933-3B5E-87B1DEE0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164555"/>
            <a:ext cx="10515600" cy="5675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85E93-E4A1-71F4-E801-D70C62041D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A997C-2D75-9E3C-E995-08F3C1D82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40CCF6-8A9E-40D4-8089-1928ED8849EB}" type="slidenum">
              <a:rPr lang="en-IN" smtClean="0"/>
              <a:t>5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2F74B-89F3-32C9-4F11-13FD8C33E2A8}"/>
              </a:ext>
            </a:extLst>
          </p:cNvPr>
          <p:cNvSpPr txBox="1"/>
          <p:nvPr/>
        </p:nvSpPr>
        <p:spPr>
          <a:xfrm>
            <a:off x="2971800" y="1320893"/>
            <a:ext cx="366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Enhancement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B2B76-1220-33CC-38F1-8A761B041C56}"/>
              </a:ext>
            </a:extLst>
          </p:cNvPr>
          <p:cNvSpPr txBox="1"/>
          <p:nvPr/>
        </p:nvSpPr>
        <p:spPr>
          <a:xfrm>
            <a:off x="5056632" y="2947227"/>
            <a:ext cx="4005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Accuracy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80A85-E1C0-55EC-5573-DA6F2D6D0E48}"/>
              </a:ext>
            </a:extLst>
          </p:cNvPr>
          <p:cNvSpPr txBox="1"/>
          <p:nvPr/>
        </p:nvSpPr>
        <p:spPr>
          <a:xfrm>
            <a:off x="2406004" y="4426660"/>
            <a:ext cx="42321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Improvement 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Adaptation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50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02CE96-1F3F-075C-CC79-3F63C5987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69" y="935147"/>
            <a:ext cx="389737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EFE78-E3F4-0DD5-63F0-47962993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1" y="935147"/>
            <a:ext cx="3897375" cy="4895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4A791-4E91-63A0-82DC-C31A018E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69" y="164556"/>
            <a:ext cx="10650331" cy="93426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Solution Design &amp; Architecture</a:t>
            </a:r>
            <a:endParaRPr lang="en-IN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61455-CC00-C0D3-F234-62206618E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/>
          <a:lstStyle/>
          <a:p>
            <a:fld id="{EB68FB43-C038-4FDF-B7DE-30337E2013A7}" type="datetime1">
              <a:rPr lang="en-IN" smtClean="0"/>
              <a:t>07-07-2025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BCC7-11A1-8A4E-4609-4A29A006E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040CCF6-8A9E-40D4-8089-1928ED8849EB}" type="slidenum">
              <a:rPr lang="en-IN" smtClean="0"/>
              <a:t>6</a:t>
            </a:fld>
            <a:endParaRPr lang="en-IN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A7DEA17-BE81-AB9C-9DE0-C5B0B2AC7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40" y="2146649"/>
            <a:ext cx="2785503" cy="2564701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C02E13-619D-34D8-89F8-88A1384EA7C3}"/>
              </a:ext>
            </a:extLst>
          </p:cNvPr>
          <p:cNvSpPr txBox="1"/>
          <p:nvPr/>
        </p:nvSpPr>
        <p:spPr>
          <a:xfrm>
            <a:off x="7667674" y="1614918"/>
            <a:ext cx="3823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&amp; Analysis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998F824-D7C5-E5A6-74C7-5B6F75ED8AFC}"/>
              </a:ext>
            </a:extLst>
          </p:cNvPr>
          <p:cNvCxnSpPr>
            <a:cxnSpLocks/>
          </p:cNvCxnSpPr>
          <p:nvPr/>
        </p:nvCxnSpPr>
        <p:spPr>
          <a:xfrm flipV="1">
            <a:off x="6620255" y="1614918"/>
            <a:ext cx="1047421" cy="531730"/>
          </a:xfrm>
          <a:prstGeom prst="bentConnector3">
            <a:avLst>
              <a:gd name="adj1" fmla="val 23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AD2AF0-BDF0-5321-8D2C-830BE567F279}"/>
              </a:ext>
            </a:extLst>
          </p:cNvPr>
          <p:cNvSpPr txBox="1"/>
          <p:nvPr/>
        </p:nvSpPr>
        <p:spPr>
          <a:xfrm>
            <a:off x="7335444" y="2932912"/>
            <a:ext cx="4149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&amp; Conceptualization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932114-36D6-8E34-E01E-CD2B66905D6E}"/>
              </a:ext>
            </a:extLst>
          </p:cNvPr>
          <p:cNvCxnSpPr>
            <a:stCxn id="17" idx="3"/>
          </p:cNvCxnSpPr>
          <p:nvPr/>
        </p:nvCxnSpPr>
        <p:spPr>
          <a:xfrm>
            <a:off x="7424743" y="3429000"/>
            <a:ext cx="2125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1D2B8F-7EF5-6FE1-A284-51D236BE43D7}"/>
              </a:ext>
            </a:extLst>
          </p:cNvPr>
          <p:cNvSpPr txBox="1"/>
          <p:nvPr/>
        </p:nvSpPr>
        <p:spPr>
          <a:xfrm>
            <a:off x="8082631" y="4566790"/>
            <a:ext cx="4690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Vision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F6A65C9-B56D-43C8-1F7D-81C52CDEE776}"/>
              </a:ext>
            </a:extLst>
          </p:cNvPr>
          <p:cNvCxnSpPr>
            <a:cxnSpLocks/>
          </p:cNvCxnSpPr>
          <p:nvPr/>
        </p:nvCxnSpPr>
        <p:spPr>
          <a:xfrm>
            <a:off x="6620255" y="4711350"/>
            <a:ext cx="1017016" cy="531732"/>
          </a:xfrm>
          <a:prstGeom prst="bentConnector3">
            <a:avLst>
              <a:gd name="adj1" fmla="val -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7C76452-32CD-1B82-2929-183D452C53EB}"/>
              </a:ext>
            </a:extLst>
          </p:cNvPr>
          <p:cNvSpPr txBox="1"/>
          <p:nvPr/>
        </p:nvSpPr>
        <p:spPr>
          <a:xfrm>
            <a:off x="772741" y="4383106"/>
            <a:ext cx="3650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&amp; Development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023352-D191-F4F5-A0E5-D27D7C48136F}"/>
              </a:ext>
            </a:extLst>
          </p:cNvPr>
          <p:cNvSpPr txBox="1"/>
          <p:nvPr/>
        </p:nvSpPr>
        <p:spPr>
          <a:xfrm>
            <a:off x="849427" y="2932912"/>
            <a:ext cx="365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&amp; Execution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364EFE-334B-E665-76D6-C91988EAC288}"/>
              </a:ext>
            </a:extLst>
          </p:cNvPr>
          <p:cNvSpPr txBox="1"/>
          <p:nvPr/>
        </p:nvSpPr>
        <p:spPr>
          <a:xfrm>
            <a:off x="1016955" y="1593759"/>
            <a:ext cx="4754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 &amp; Prioritize</a:t>
            </a: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8B36EBB-DC22-744D-7C0E-98139B4821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89705" y="4711350"/>
            <a:ext cx="951643" cy="531733"/>
          </a:xfrm>
          <a:prstGeom prst="bentConnector3">
            <a:avLst>
              <a:gd name="adj1" fmla="val 3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72685E6-7C12-74CF-B5EA-4E7C3AB09BBB}"/>
              </a:ext>
            </a:extLst>
          </p:cNvPr>
          <p:cNvCxnSpPr>
            <a:cxnSpLocks/>
          </p:cNvCxnSpPr>
          <p:nvPr/>
        </p:nvCxnSpPr>
        <p:spPr>
          <a:xfrm rot="10800000">
            <a:off x="4423178" y="1648783"/>
            <a:ext cx="980714" cy="531730"/>
          </a:xfrm>
          <a:prstGeom prst="bentConnector3">
            <a:avLst>
              <a:gd name="adj1" fmla="val 58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04267F-DE30-CC4E-ACBE-70D7A3824ABE}"/>
              </a:ext>
            </a:extLst>
          </p:cNvPr>
          <p:cNvCxnSpPr/>
          <p:nvPr/>
        </p:nvCxnSpPr>
        <p:spPr>
          <a:xfrm>
            <a:off x="4426712" y="3428999"/>
            <a:ext cx="2125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DD8203E-CF63-B9BC-CB7F-CBF23628ED0E}"/>
              </a:ext>
            </a:extLst>
          </p:cNvPr>
          <p:cNvSpPr/>
          <p:nvPr/>
        </p:nvSpPr>
        <p:spPr>
          <a:xfrm>
            <a:off x="11119104" y="2359152"/>
            <a:ext cx="300155" cy="859536"/>
          </a:xfrm>
          <a:prstGeom prst="down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2DBC4C1-F837-1C14-A83B-AFD7501455FD}"/>
              </a:ext>
            </a:extLst>
          </p:cNvPr>
          <p:cNvSpPr/>
          <p:nvPr/>
        </p:nvSpPr>
        <p:spPr>
          <a:xfrm>
            <a:off x="11119103" y="3962922"/>
            <a:ext cx="300155" cy="859536"/>
          </a:xfrm>
          <a:prstGeom prst="downArrow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3493701-4821-7A41-BE46-D8824ADD00F3}"/>
              </a:ext>
            </a:extLst>
          </p:cNvPr>
          <p:cNvSpPr/>
          <p:nvPr/>
        </p:nvSpPr>
        <p:spPr>
          <a:xfrm rot="10800000">
            <a:off x="683583" y="3962922"/>
            <a:ext cx="300155" cy="859536"/>
          </a:xfrm>
          <a:prstGeom prst="downArrow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3A074F4-2650-0F33-9E7F-B6DAC22DFF18}"/>
              </a:ext>
            </a:extLst>
          </p:cNvPr>
          <p:cNvSpPr/>
          <p:nvPr/>
        </p:nvSpPr>
        <p:spPr>
          <a:xfrm rot="10800000">
            <a:off x="683583" y="2178552"/>
            <a:ext cx="300155" cy="859536"/>
          </a:xfrm>
          <a:prstGeom prst="down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9319AD3-440A-0ABE-1205-8536BE603E17}"/>
              </a:ext>
            </a:extLst>
          </p:cNvPr>
          <p:cNvSpPr/>
          <p:nvPr/>
        </p:nvSpPr>
        <p:spPr>
          <a:xfrm rot="5400000">
            <a:off x="5940395" y="5364653"/>
            <a:ext cx="300155" cy="859536"/>
          </a:xfrm>
          <a:prstGeom prst="downArrow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1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7B03-1DFE-6DA8-01D1-BCA4CF31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3" y="222530"/>
            <a:ext cx="8851392" cy="92333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D1ACB-BB8D-B644-25FC-17F1486AB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98176" y="6325867"/>
            <a:ext cx="987900" cy="381931"/>
          </a:xfrm>
        </p:spPr>
        <p:txBody>
          <a:bodyPr/>
          <a:lstStyle/>
          <a:p>
            <a:fld id="{BB6E83B3-9CE3-4761-B16F-F9E0510AB27F}" type="datetime1">
              <a:rPr lang="en-IN" smtClean="0"/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E22A3-6C0D-6FB7-3AF3-BA5B29DBD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1976" y="6327267"/>
            <a:ext cx="401320" cy="302170"/>
          </a:xfrm>
        </p:spPr>
        <p:txBody>
          <a:bodyPr/>
          <a:lstStyle/>
          <a:p>
            <a:fld id="{4040CCF6-8A9E-40D4-8089-1928ED8849EB}" type="slidenum">
              <a:rPr lang="en-IN" smtClean="0"/>
              <a:t>7</a:t>
            </a:fld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28E730-8B73-F619-2E02-0C075CAAE49E}"/>
              </a:ext>
            </a:extLst>
          </p:cNvPr>
          <p:cNvSpPr txBox="1">
            <a:spLocks/>
          </p:cNvSpPr>
          <p:nvPr/>
        </p:nvSpPr>
        <p:spPr>
          <a:xfrm>
            <a:off x="100584" y="4332908"/>
            <a:ext cx="5394960" cy="677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0E004B-5C4D-1FC4-244D-2D7F2AA6F4A5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0F5F83-458D-FAE2-FCA3-D8B5D9F0D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3" b="3384"/>
          <a:stretch/>
        </p:blipFill>
        <p:spPr>
          <a:xfrm>
            <a:off x="6510528" y="64008"/>
            <a:ext cx="5343401" cy="42313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FB26D7-861F-F6BA-FF01-463ED42B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" y="1811591"/>
            <a:ext cx="4370832" cy="45142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22A1E9-44EB-DF25-39BB-69DCAB5820B5}"/>
              </a:ext>
            </a:extLst>
          </p:cNvPr>
          <p:cNvSpPr txBox="1"/>
          <p:nvPr/>
        </p:nvSpPr>
        <p:spPr>
          <a:xfrm>
            <a:off x="6642582" y="5174690"/>
            <a:ext cx="5019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Privacy Concerns</a:t>
            </a:r>
            <a:endParaRPr lang="en-US" sz="36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1B1125-8FEA-7203-C0AA-2541A84E604C}"/>
              </a:ext>
            </a:extLst>
          </p:cNvPr>
          <p:cNvCxnSpPr>
            <a:cxnSpLocks/>
          </p:cNvCxnSpPr>
          <p:nvPr/>
        </p:nvCxnSpPr>
        <p:spPr>
          <a:xfrm flipV="1">
            <a:off x="1636776" y="1621713"/>
            <a:ext cx="4002023" cy="13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121BB1-CF38-772B-2F33-B13AB7958C26}"/>
              </a:ext>
            </a:extLst>
          </p:cNvPr>
          <p:cNvCxnSpPr>
            <a:cxnSpLocks/>
          </p:cNvCxnSpPr>
          <p:nvPr/>
        </p:nvCxnSpPr>
        <p:spPr>
          <a:xfrm>
            <a:off x="5620510" y="1597152"/>
            <a:ext cx="0" cy="32461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53A671-D6C0-BB79-CDC7-4015C6E0D1E1}"/>
              </a:ext>
            </a:extLst>
          </p:cNvPr>
          <p:cNvCxnSpPr>
            <a:cxnSpLocks/>
          </p:cNvCxnSpPr>
          <p:nvPr/>
        </p:nvCxnSpPr>
        <p:spPr>
          <a:xfrm flipH="1">
            <a:off x="5602222" y="4843272"/>
            <a:ext cx="386181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3C274E3-7D4A-C536-171F-AAF678B23797}"/>
              </a:ext>
            </a:extLst>
          </p:cNvPr>
          <p:cNvSpPr/>
          <p:nvPr/>
        </p:nvSpPr>
        <p:spPr>
          <a:xfrm>
            <a:off x="4462272" y="603504"/>
            <a:ext cx="1541362" cy="237744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3956E5F-386C-569B-36D7-14725CEECDF8}"/>
              </a:ext>
            </a:extLst>
          </p:cNvPr>
          <p:cNvSpPr/>
          <p:nvPr/>
        </p:nvSpPr>
        <p:spPr>
          <a:xfrm rot="10800000">
            <a:off x="5056632" y="5347525"/>
            <a:ext cx="1541362" cy="237744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4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506-01_1715016614736">
            <a:hlinkClick r:id="" action="ppaction://media"/>
            <a:extLst>
              <a:ext uri="{FF2B5EF4-FFF2-40B4-BE49-F238E27FC236}">
                <a16:creationId xmlns:a16="http://schemas.microsoft.com/office/drawing/2014/main" id="{F81F0CD1-BA07-93D7-73B7-B267BD0694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" y="27432"/>
            <a:ext cx="12192000" cy="62652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CD29A-F332-3FCE-A746-185F61F1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970" y="9144"/>
            <a:ext cx="10515600" cy="61789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    Expected Output</a:t>
            </a:r>
            <a:endParaRPr lang="en-IN" sz="2800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D2ABE-EB98-E69D-5542-F8FDB388F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/>
          <a:lstStyle/>
          <a:p>
            <a:fld id="{F8FF18A0-D8C8-451A-AE5D-669413469EBD}" type="datetime1">
              <a:rPr lang="en-IN" smtClean="0"/>
              <a:t>07-07-2025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4F533-C83C-8BA1-5800-54ADC52AA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040CCF6-8A9E-40D4-8089-1928ED8849E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1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5D1355-5580-DED6-048B-B24F3CEB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34" y="681935"/>
            <a:ext cx="6361015" cy="569143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09BC-5661-D1FA-AC6F-88550F325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351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B6E83B3-9CE3-4761-B16F-F9E0510AB27F}" type="datetime1">
              <a:rPr lang="en-IN"/>
              <a:pPr>
                <a:spcAft>
                  <a:spcPts val="600"/>
                </a:spcAft>
              </a:pPr>
              <a:t>07-07-2025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9C329-EEDD-B3AE-990F-7E9F5F4D8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351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040CCF6-8A9E-40D4-8089-1928ED8849EB}" type="slidenum">
              <a:rPr lang="en-IN"/>
              <a:pPr>
                <a:spcAft>
                  <a:spcPts val="600"/>
                </a:spcAft>
              </a:pPr>
              <a:t>9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28152-516B-2E2F-6B2B-46A1FC30F726}"/>
              </a:ext>
            </a:extLst>
          </p:cNvPr>
          <p:cNvSpPr txBox="1"/>
          <p:nvPr/>
        </p:nvSpPr>
        <p:spPr>
          <a:xfrm>
            <a:off x="5523647" y="4464181"/>
            <a:ext cx="1582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AE39E1-C5E1-EB9F-D3FF-95BB6957690C}"/>
              </a:ext>
            </a:extLst>
          </p:cNvPr>
          <p:cNvSpPr txBox="1"/>
          <p:nvPr/>
        </p:nvSpPr>
        <p:spPr>
          <a:xfrm>
            <a:off x="8358913" y="4464181"/>
            <a:ext cx="20844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Non-Contact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7E06E-4CA4-7B2F-81F1-BB7ADCF9D7FD}"/>
              </a:ext>
            </a:extLst>
          </p:cNvPr>
          <p:cNvSpPr txBox="1"/>
          <p:nvPr/>
        </p:nvSpPr>
        <p:spPr>
          <a:xfrm>
            <a:off x="838200" y="2365831"/>
            <a:ext cx="3249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USP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C1B14A-F9A9-3FC5-6A6A-CEBA1CF8F614}"/>
              </a:ext>
            </a:extLst>
          </p:cNvPr>
          <p:cNvSpPr txBox="1"/>
          <p:nvPr/>
        </p:nvSpPr>
        <p:spPr>
          <a:xfrm>
            <a:off x="6970700" y="1824804"/>
            <a:ext cx="199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F2D7B-DE4F-5CE2-0024-28CE2629E90C}"/>
              </a:ext>
            </a:extLst>
          </p:cNvPr>
          <p:cNvSpPr txBox="1"/>
          <p:nvPr/>
        </p:nvSpPr>
        <p:spPr>
          <a:xfrm>
            <a:off x="749808" y="238628"/>
            <a:ext cx="450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Commercial Viability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2D340-BCB8-F4EE-2E34-847CB01A1DF6}"/>
              </a:ext>
            </a:extLst>
          </p:cNvPr>
          <p:cNvSpPr txBox="1"/>
          <p:nvPr/>
        </p:nvSpPr>
        <p:spPr>
          <a:xfrm>
            <a:off x="838200" y="2908385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Selling Proposition</a:t>
            </a:r>
          </a:p>
        </p:txBody>
      </p:sp>
    </p:spTree>
    <p:extLst>
      <p:ext uri="{BB962C8B-B14F-4D97-AF65-F5344CB8AC3E}">
        <p14:creationId xmlns:p14="http://schemas.microsoft.com/office/powerpoint/2010/main" val="3975985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5116</TotalTime>
  <Words>749</Words>
  <Application>Microsoft Office PowerPoint</Application>
  <PresentationFormat>Widescreen</PresentationFormat>
  <Paragraphs>216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Times New Roman</vt:lpstr>
      <vt:lpstr>Wingdings</vt:lpstr>
      <vt:lpstr>Office Theme</vt:lpstr>
      <vt:lpstr>AirSecureX: An AirDraw Authentication </vt:lpstr>
      <vt:lpstr>CONTENTS</vt:lpstr>
      <vt:lpstr>INTRODUCTION</vt:lpstr>
      <vt:lpstr>Target Customers </vt:lpstr>
      <vt:lpstr>Objectives</vt:lpstr>
      <vt:lpstr>Solution Design &amp; Architecture</vt:lpstr>
      <vt:lpstr>Security Features</vt:lpstr>
      <vt:lpstr>    Expected Output</vt:lpstr>
      <vt:lpstr>PowerPoint Presentation</vt:lpstr>
      <vt:lpstr> Swot analysis </vt:lpstr>
      <vt:lpstr>Demand in market   </vt:lpstr>
      <vt:lpstr>PowerPoint Presentation</vt:lpstr>
      <vt:lpstr>Future scalability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</dc:title>
  <dc:creator>Elsaba Jacob</dc:creator>
  <cp:lastModifiedBy>Albin V Johnson</cp:lastModifiedBy>
  <cp:revision>132</cp:revision>
  <dcterms:created xsi:type="dcterms:W3CDTF">2024-04-02T05:14:51Z</dcterms:created>
  <dcterms:modified xsi:type="dcterms:W3CDTF">2025-07-07T16:46:01Z</dcterms:modified>
</cp:coreProperties>
</file>